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256" r:id="rId3"/>
    <p:sldId id="257" r:id="rId4"/>
    <p:sldId id="258" r:id="rId5"/>
    <p:sldId id="261" r:id="rId6"/>
    <p:sldId id="259" r:id="rId7"/>
    <p:sldId id="260" r:id="rId8"/>
    <p:sldId id="262" r:id="rId9"/>
    <p:sldId id="273" r:id="rId10"/>
    <p:sldId id="263" r:id="rId11"/>
    <p:sldId id="274" r:id="rId12"/>
    <p:sldId id="265" r:id="rId13"/>
    <p:sldId id="266" r:id="rId14"/>
    <p:sldId id="267" r:id="rId15"/>
    <p:sldId id="268" r:id="rId16"/>
    <p:sldId id="269" r:id="rId17"/>
    <p:sldId id="270" r:id="rId18"/>
    <p:sldId id="271"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1596" y="-22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29DB3E4-40FD-4024-A809-942B16D4BEA3}" type="datetimeFigureOut">
              <a:rPr lang="en-US" smtClean="0"/>
              <a:t>1/22/2015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4E795D8-7FCB-45AC-9C42-9D3747C0C4CE}"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DB3E4-40FD-4024-A809-942B16D4BEA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DB3E4-40FD-4024-A809-942B16D4BEA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9DB3E4-40FD-4024-A809-942B16D4BEA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9DB3E4-40FD-4024-A809-942B16D4BEA3}" type="datetimeFigureOut">
              <a:rPr lang="en-US" smtClean="0"/>
              <a:t>1/22/2015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29DB3E4-40FD-4024-A809-942B16D4BEA3}" type="datetimeFigureOut">
              <a:rPr lang="en-US" smtClean="0"/>
              <a:t>1/22/2015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E795D8-7FCB-45AC-9C42-9D3747C0C4CE}"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29DB3E4-40FD-4024-A809-942B16D4BEA3}" type="datetimeFigureOut">
              <a:rPr lang="en-US" smtClean="0"/>
              <a:t>1/22/2015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9DB3E4-40FD-4024-A809-942B16D4BEA3}" type="datetimeFigureOut">
              <a:rPr lang="en-US" smtClean="0"/>
              <a:t>1/22/2015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9DB3E4-40FD-4024-A809-942B16D4BEA3}" type="datetimeFigureOut">
              <a:rPr lang="en-US" smtClean="0"/>
              <a:t>1/22/2015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29DB3E4-40FD-4024-A809-942B16D4BEA3}" type="datetimeFigureOut">
              <a:rPr lang="en-US" smtClean="0"/>
              <a:t>1/22/2015</a:t>
            </a:fld>
            <a:endParaRPr lang="en-US"/>
          </a:p>
        </p:txBody>
      </p:sp>
      <p:sp>
        <p:nvSpPr>
          <p:cNvPr id="7" name="Slide Number Placeholder 6"/>
          <p:cNvSpPr>
            <a:spLocks noGrp="1"/>
          </p:cNvSpPr>
          <p:nvPr>
            <p:ph type="sldNum" sz="quarter" idx="12"/>
          </p:nvPr>
        </p:nvSpPr>
        <p:spPr/>
        <p:txBody>
          <a:bodyPr/>
          <a:lstStyle/>
          <a:p>
            <a:fld id="{E4E795D8-7FCB-45AC-9C42-9D3747C0C4CE}"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9DB3E4-40FD-4024-A809-942B16D4BEA3}" type="datetimeFigureOut">
              <a:rPr lang="en-US" smtClean="0"/>
              <a:t>1/22/2015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29DB3E4-40FD-4024-A809-942B16D4BEA3}" type="datetimeFigureOut">
              <a:rPr lang="en-US" smtClean="0"/>
              <a:t>1/22/2015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4E795D8-7FCB-45AC-9C42-9D3747C0C4C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E34bGpj1zTw"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1143000"/>
          </a:xfrm>
        </p:spPr>
        <p:txBody>
          <a:bodyPr>
            <a:normAutofit/>
          </a:bodyPr>
          <a:lstStyle/>
          <a:p>
            <a:pPr algn="ctr"/>
            <a:r>
              <a:rPr lang="en-US" sz="6000" b="1" u="sng" dirty="0" smtClean="0">
                <a:effectLst>
                  <a:outerShdw blurRad="38100" dist="38100" dir="2700000" algn="tl">
                    <a:srgbClr val="000000">
                      <a:alpha val="43137"/>
                    </a:srgbClr>
                  </a:outerShdw>
                </a:effectLst>
              </a:rPr>
              <a:t>DO NOW!</a:t>
            </a:r>
            <a:endParaRPr lang="en-US" sz="6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76400"/>
            <a:ext cx="8229600" cy="4156229"/>
          </a:xfrm>
        </p:spPr>
        <p:txBody>
          <a:bodyPr>
            <a:normAutofit/>
          </a:bodyPr>
          <a:lstStyle/>
          <a:p>
            <a:r>
              <a:rPr lang="en-US" sz="5000" b="1" dirty="0" smtClean="0"/>
              <a:t>What is Logos?</a:t>
            </a:r>
            <a:br>
              <a:rPr lang="en-US" sz="5000" b="1" dirty="0" smtClean="0"/>
            </a:br>
            <a:endParaRPr lang="en-US" sz="5000" b="1" dirty="0" smtClean="0"/>
          </a:p>
          <a:p>
            <a:r>
              <a:rPr lang="en-US" sz="5000" b="1" dirty="0" smtClean="0"/>
              <a:t>What are examples of logos in advertisements?</a:t>
            </a:r>
            <a:endParaRPr lang="en-US" sz="5000" b="1" dirty="0"/>
          </a:p>
        </p:txBody>
      </p:sp>
    </p:spTree>
    <p:extLst>
      <p:ext uri="{BB962C8B-B14F-4D97-AF65-F5344CB8AC3E}">
        <p14:creationId xmlns:p14="http://schemas.microsoft.com/office/powerpoint/2010/main" val="1542311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7024744" cy="1143000"/>
          </a:xfrm>
        </p:spPr>
        <p:txBody>
          <a:bodyPr/>
          <a:lstStyle/>
          <a:p>
            <a:pPr algn="ctr"/>
            <a:r>
              <a:rPr lang="en-US" sz="5400" b="1" u="sng" dirty="0" smtClean="0">
                <a:effectLst>
                  <a:outerShdw blurRad="38100" dist="38100" dir="2700000" algn="tl">
                    <a:srgbClr val="000000">
                      <a:alpha val="43137"/>
                    </a:srgbClr>
                  </a:outerShdw>
                </a:effectLst>
              </a:rPr>
              <a:t>Pathos</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901223"/>
            <a:ext cx="8229600" cy="3508977"/>
          </a:xfrm>
        </p:spPr>
        <p:txBody>
          <a:bodyPr>
            <a:normAutofit/>
          </a:bodyPr>
          <a:lstStyle/>
          <a:p>
            <a:r>
              <a:rPr lang="en-US" sz="3000" b="1" u="sng" dirty="0" smtClean="0">
                <a:solidFill>
                  <a:schemeClr val="accent6"/>
                </a:solidFill>
              </a:rPr>
              <a:t>A.K.A. emotional appeals</a:t>
            </a:r>
            <a:r>
              <a:rPr lang="en-US" sz="3000" b="1" dirty="0" smtClean="0"/>
              <a:t/>
            </a:r>
            <a:br>
              <a:rPr lang="en-US" sz="3000" b="1" dirty="0" smtClean="0"/>
            </a:br>
            <a:endParaRPr lang="en-US" sz="3000" b="1" dirty="0" smtClean="0"/>
          </a:p>
          <a:p>
            <a:r>
              <a:rPr lang="en-US" sz="3000" b="1" dirty="0"/>
              <a:t>Targets the </a:t>
            </a:r>
            <a:r>
              <a:rPr lang="en-US" sz="3000" b="1" u="sng" dirty="0">
                <a:solidFill>
                  <a:schemeClr val="accent6"/>
                </a:solidFill>
              </a:rPr>
              <a:t>emotions of the audience </a:t>
            </a:r>
            <a:r>
              <a:rPr lang="en-US" sz="3000" b="1" dirty="0"/>
              <a:t>to create a </a:t>
            </a:r>
            <a:r>
              <a:rPr lang="en-US" sz="3000" b="1" dirty="0" smtClean="0"/>
              <a:t>connection</a:t>
            </a:r>
          </a:p>
        </p:txBody>
      </p:sp>
      <p:pic>
        <p:nvPicPr>
          <p:cNvPr id="8194" name="Picture 2" descr="http://www.clker.com/cliparts/B/5/K/q/t/3/students-h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962399"/>
            <a:ext cx="3581400" cy="2405507"/>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www.school-clipart.com/_small/0511-0707-3113-53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0162" y="3947158"/>
            <a:ext cx="1738838" cy="2405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2320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7024744" cy="1143000"/>
          </a:xfrm>
        </p:spPr>
        <p:txBody>
          <a:bodyPr/>
          <a:lstStyle/>
          <a:p>
            <a:pPr algn="ctr"/>
            <a:r>
              <a:rPr lang="en-US" sz="5400" b="1" u="sng" dirty="0" smtClean="0">
                <a:effectLst>
                  <a:outerShdw blurRad="38100" dist="38100" dir="2700000" algn="tl">
                    <a:srgbClr val="000000">
                      <a:alpha val="43137"/>
                    </a:srgbClr>
                  </a:outerShdw>
                </a:effectLst>
              </a:rPr>
              <a:t>Pathos</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053623"/>
            <a:ext cx="8229600" cy="3508977"/>
          </a:xfrm>
        </p:spPr>
        <p:txBody>
          <a:bodyPr>
            <a:normAutofit/>
          </a:bodyPr>
          <a:lstStyle/>
          <a:p>
            <a:r>
              <a:rPr lang="en-US" sz="3000" b="1" dirty="0" smtClean="0"/>
              <a:t>Can be based </a:t>
            </a:r>
            <a:r>
              <a:rPr lang="en-US" sz="3000" b="1" dirty="0"/>
              <a:t>on </a:t>
            </a:r>
            <a:r>
              <a:rPr lang="en-US" sz="3000" b="1" u="sng" dirty="0">
                <a:solidFill>
                  <a:schemeClr val="accent6"/>
                </a:solidFill>
              </a:rPr>
              <a:t>specific examples </a:t>
            </a:r>
            <a:r>
              <a:rPr lang="en-US" sz="3000" b="1" dirty="0"/>
              <a:t>of suffering or </a:t>
            </a:r>
            <a:r>
              <a:rPr lang="en-US" sz="3000" b="1" dirty="0" smtClean="0"/>
              <a:t>threats</a:t>
            </a:r>
            <a:br>
              <a:rPr lang="en-US" sz="3000" b="1" dirty="0" smtClean="0"/>
            </a:br>
            <a:endParaRPr lang="en-US" sz="3000" b="1" dirty="0" smtClean="0"/>
          </a:p>
          <a:p>
            <a:r>
              <a:rPr lang="en-US" sz="3000" b="1" dirty="0" smtClean="0"/>
              <a:t>Includes </a:t>
            </a:r>
            <a:r>
              <a:rPr lang="en-US" sz="3000" b="1" u="sng" dirty="0">
                <a:solidFill>
                  <a:schemeClr val="accent6"/>
                </a:solidFill>
              </a:rPr>
              <a:t>loaded imagery </a:t>
            </a:r>
          </a:p>
        </p:txBody>
      </p:sp>
      <p:sp>
        <p:nvSpPr>
          <p:cNvPr id="4" name="TextBox 3"/>
          <p:cNvSpPr txBox="1"/>
          <p:nvPr/>
        </p:nvSpPr>
        <p:spPr>
          <a:xfrm>
            <a:off x="609600" y="4953000"/>
            <a:ext cx="4000500" cy="861774"/>
          </a:xfrm>
          <a:prstGeom prst="rect">
            <a:avLst/>
          </a:prstGeom>
          <a:solidFill>
            <a:schemeClr val="accent6">
              <a:lumMod val="40000"/>
              <a:lumOff val="60000"/>
            </a:schemeClr>
          </a:solidFill>
          <a:ln w="38100">
            <a:solidFill>
              <a:schemeClr val="accent6">
                <a:lumMod val="75000"/>
              </a:schemeClr>
            </a:solidFill>
          </a:ln>
        </p:spPr>
        <p:txBody>
          <a:bodyPr wrap="square" rtlCol="0">
            <a:spAutoFit/>
          </a:bodyPr>
          <a:lstStyle/>
          <a:p>
            <a:pPr algn="ctr"/>
            <a:r>
              <a:rPr lang="en-US" sz="2500" b="1" dirty="0" smtClean="0"/>
              <a:t>Example</a:t>
            </a:r>
            <a:r>
              <a:rPr lang="en-US" sz="2500" b="1" dirty="0" smtClean="0"/>
              <a:t>:</a:t>
            </a:r>
            <a:br>
              <a:rPr lang="en-US" sz="2500" b="1" dirty="0" smtClean="0"/>
            </a:br>
            <a:r>
              <a:rPr lang="en-US" sz="2500" b="1" dirty="0" smtClean="0"/>
              <a:t> </a:t>
            </a:r>
            <a:r>
              <a:rPr lang="en-US" sz="2500" b="1" dirty="0" smtClean="0"/>
              <a:t>ASPCA Commercials.</a:t>
            </a:r>
            <a:endParaRPr lang="en-US" sz="2500" b="1" dirty="0"/>
          </a:p>
        </p:txBody>
      </p:sp>
      <p:pic>
        <p:nvPicPr>
          <p:cNvPr id="9218" name="Picture 2" descr="http://blogpchcom2.c.presscdn.com/wp-content/uploads/2013/11/aspca-group-1024x5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4185998"/>
            <a:ext cx="3733800" cy="2062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863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1143000"/>
          </a:xfrm>
        </p:spPr>
        <p:txBody>
          <a:bodyPr>
            <a:normAutofit/>
          </a:bodyPr>
          <a:lstStyle/>
          <a:p>
            <a:pPr algn="ctr"/>
            <a:r>
              <a:rPr lang="en-US" sz="4500" b="1" u="sng" dirty="0" smtClean="0">
                <a:effectLst>
                  <a:outerShdw blurRad="38100" dist="38100" dir="2700000" algn="tl">
                    <a:srgbClr val="000000">
                      <a:alpha val="43137"/>
                    </a:srgbClr>
                  </a:outerShdw>
                </a:effectLst>
              </a:rPr>
              <a:t>Together…</a:t>
            </a:r>
            <a:endParaRPr lang="en-US" sz="45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2323652"/>
            <a:ext cx="8153400" cy="3508977"/>
          </a:xfrm>
        </p:spPr>
        <p:txBody>
          <a:bodyPr>
            <a:normAutofit/>
          </a:bodyPr>
          <a:lstStyle/>
          <a:p>
            <a:r>
              <a:rPr lang="en-US" sz="3000" b="1" dirty="0" smtClean="0"/>
              <a:t>Read or look at each of the following examples of different types appeals.</a:t>
            </a:r>
            <a:br>
              <a:rPr lang="en-US" sz="3000" b="1" dirty="0" smtClean="0"/>
            </a:br>
            <a:endParaRPr lang="en-US" sz="3000" b="1" dirty="0" smtClean="0"/>
          </a:p>
          <a:p>
            <a:r>
              <a:rPr lang="en-US" sz="3000" b="1" dirty="0" smtClean="0"/>
              <a:t>Some appeals might overlap but be prepared to defend your stance!</a:t>
            </a:r>
            <a:endParaRPr lang="en-US" sz="3000" b="1" dirty="0"/>
          </a:p>
        </p:txBody>
      </p:sp>
    </p:spTree>
    <p:extLst>
      <p:ext uri="{BB962C8B-B14F-4D97-AF65-F5344CB8AC3E}">
        <p14:creationId xmlns:p14="http://schemas.microsoft.com/office/powerpoint/2010/main" val="7827199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024744" cy="1143000"/>
          </a:xfrm>
        </p:spPr>
        <p:txBody>
          <a:bodyPr/>
          <a:lstStyle/>
          <a:p>
            <a:pPr algn="ctr"/>
            <a:r>
              <a:rPr lang="en-US" b="1" u="sng" dirty="0" smtClean="0"/>
              <a:t>Appeal 1</a:t>
            </a:r>
            <a:endParaRPr lang="en-US" b="1" u="sng" dirty="0"/>
          </a:p>
        </p:txBody>
      </p:sp>
      <p:sp>
        <p:nvSpPr>
          <p:cNvPr id="3" name="Content Placeholder 2"/>
          <p:cNvSpPr>
            <a:spLocks noGrp="1"/>
          </p:cNvSpPr>
          <p:nvPr>
            <p:ph idx="1"/>
          </p:nvPr>
        </p:nvSpPr>
        <p:spPr>
          <a:xfrm>
            <a:off x="457200" y="1600200"/>
            <a:ext cx="4800600" cy="3962400"/>
          </a:xfrm>
        </p:spPr>
        <p:txBody>
          <a:bodyPr>
            <a:noAutofit/>
          </a:bodyPr>
          <a:lstStyle/>
          <a:p>
            <a:pPr marL="68580" indent="0">
              <a:buNone/>
            </a:pPr>
            <a:r>
              <a:rPr lang="en-US" sz="2800" b="1" dirty="0"/>
              <a:t>"My three decades of experience in public service, my tireless commitment to the people of this community, and my willingness to reach across the aisle and cooperate with the opposition, make me the ideal candidate for your mayor</a:t>
            </a:r>
            <a:r>
              <a:rPr lang="en-US" sz="2800" b="1" dirty="0" smtClean="0"/>
              <a:t>."</a:t>
            </a:r>
            <a:endParaRPr lang="en-US" sz="2800" b="1"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697182"/>
            <a:ext cx="3439363" cy="4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4664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7024744" cy="1143000"/>
          </a:xfrm>
        </p:spPr>
        <p:txBody>
          <a:bodyPr/>
          <a:lstStyle/>
          <a:p>
            <a:pPr algn="ctr"/>
            <a:r>
              <a:rPr lang="en-US" b="1" u="sng" dirty="0" smtClean="0"/>
              <a:t>Appeal 2</a:t>
            </a:r>
            <a:endParaRPr lang="en-US" b="1" u="sng" dirty="0"/>
          </a:p>
        </p:txBody>
      </p:sp>
      <p:sp>
        <p:nvSpPr>
          <p:cNvPr id="3" name="Content Placeholder 2"/>
          <p:cNvSpPr>
            <a:spLocks noGrp="1"/>
          </p:cNvSpPr>
          <p:nvPr>
            <p:ph idx="1"/>
          </p:nvPr>
        </p:nvSpPr>
        <p:spPr>
          <a:xfrm>
            <a:off x="457200" y="1600200"/>
            <a:ext cx="4572000" cy="4648200"/>
          </a:xfrm>
        </p:spPr>
        <p:txBody>
          <a:bodyPr>
            <a:normAutofit fontScale="92500" lnSpcReduction="10000"/>
          </a:bodyPr>
          <a:lstStyle/>
          <a:p>
            <a:r>
              <a:rPr lang="en-US" sz="3500" b="1" dirty="0"/>
              <a:t>"There’s no price that can be placed on peace of mind. Our advanced security systems will protect the </a:t>
            </a:r>
            <a:r>
              <a:rPr lang="en-US" sz="3500" b="1" dirty="0" smtClean="0"/>
              <a:t/>
            </a:r>
            <a:br>
              <a:rPr lang="en-US" sz="3500" b="1" dirty="0" smtClean="0"/>
            </a:br>
            <a:r>
              <a:rPr lang="en-US" sz="3500" b="1" dirty="0" smtClean="0"/>
              <a:t>well-being </a:t>
            </a:r>
            <a:r>
              <a:rPr lang="en-US" sz="3500" b="1" dirty="0"/>
              <a:t>of your family so that you can sleep soundly at night."</a:t>
            </a:r>
          </a:p>
          <a:p>
            <a:endParaRPr lang="en-US" b="1" dirty="0"/>
          </a:p>
        </p:txBody>
      </p:sp>
      <p:pic>
        <p:nvPicPr>
          <p:cNvPr id="8194" name="Picture 2" descr="http://comps.canstockphoto.com/can-stock-photo_csp13401928.jpg"/>
          <p:cNvPicPr>
            <a:picLocks noChangeAspect="1" noChangeArrowheads="1"/>
          </p:cNvPicPr>
          <p:nvPr/>
        </p:nvPicPr>
        <p:blipFill rotWithShape="1">
          <a:blip r:embed="rId2">
            <a:extLst>
              <a:ext uri="{28A0092B-C50C-407E-A947-70E740481C1C}">
                <a14:useLocalDpi xmlns:a14="http://schemas.microsoft.com/office/drawing/2010/main" val="0"/>
              </a:ext>
            </a:extLst>
          </a:blip>
          <a:srcRect b="10601"/>
          <a:stretch/>
        </p:blipFill>
        <p:spPr bwMode="auto">
          <a:xfrm>
            <a:off x="5029200" y="2514600"/>
            <a:ext cx="3340958" cy="2563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942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lstStyle/>
          <a:p>
            <a:pPr algn="ctr"/>
            <a:r>
              <a:rPr lang="en-US" b="1" u="sng" dirty="0" smtClean="0"/>
              <a:t>Appeal 3</a:t>
            </a:r>
            <a:endParaRPr lang="en-US" b="1" u="sng" dirty="0"/>
          </a:p>
        </p:txBody>
      </p:sp>
      <p:sp>
        <p:nvSpPr>
          <p:cNvPr id="3" name="Content Placeholder 2"/>
          <p:cNvSpPr>
            <a:spLocks noGrp="1"/>
          </p:cNvSpPr>
          <p:nvPr>
            <p:ph idx="1"/>
          </p:nvPr>
        </p:nvSpPr>
        <p:spPr>
          <a:xfrm>
            <a:off x="457200" y="1676400"/>
            <a:ext cx="5029200" cy="4495800"/>
          </a:xfrm>
        </p:spPr>
        <p:txBody>
          <a:bodyPr>
            <a:normAutofit/>
          </a:bodyPr>
          <a:lstStyle/>
          <a:p>
            <a:r>
              <a:rPr lang="en-US" b="1" dirty="0"/>
              <a:t>"Ladies and gentlemen of the jury: we have not only the fingerprints, the lack of an alibi, a clear motive, and an expressed desire to commit the robbery… We also have video of the suspect breaking in. The case could not be more open and shut</a:t>
            </a:r>
            <a:r>
              <a:rPr lang="en-US" b="1" dirty="0" smtClean="0"/>
              <a:t>."</a:t>
            </a:r>
            <a:endParaRPr lang="en-US" b="1" dirty="0"/>
          </a:p>
        </p:txBody>
      </p:sp>
      <p:pic>
        <p:nvPicPr>
          <p:cNvPr id="9218" name="Picture 2" descr="C:\Users\lgoodine\AppData\Local\Microsoft\Windows\Temporary Internet Files\Content.IE5\G4NXU866\s3YT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2057400"/>
            <a:ext cx="27432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1955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Appeal 4</a:t>
            </a:r>
            <a:endParaRPr lang="en-US" b="1" u="sng" dirty="0"/>
          </a:p>
        </p:txBody>
      </p:sp>
      <p:sp>
        <p:nvSpPr>
          <p:cNvPr id="3" name="Content Placeholder 2"/>
          <p:cNvSpPr>
            <a:spLocks noGrp="1"/>
          </p:cNvSpPr>
          <p:nvPr>
            <p:ph idx="1"/>
          </p:nvPr>
        </p:nvSpPr>
        <p:spPr/>
        <p:txBody>
          <a:bodyPr/>
          <a:lstStyle/>
          <a:p>
            <a:r>
              <a:rPr lang="en-US" dirty="0" smtClean="0">
                <a:hlinkClick r:id="rId2"/>
              </a:rPr>
              <a:t>Zillow Commercial</a:t>
            </a:r>
            <a:endParaRPr lang="en-US" dirty="0" smtClean="0"/>
          </a:p>
          <a:p>
            <a:endParaRPr lang="en-US" dirty="0"/>
          </a:p>
        </p:txBody>
      </p:sp>
    </p:spTree>
    <p:extLst>
      <p:ext uri="{BB962C8B-B14F-4D97-AF65-F5344CB8AC3E}">
        <p14:creationId xmlns:p14="http://schemas.microsoft.com/office/powerpoint/2010/main" val="149187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lstStyle/>
          <a:p>
            <a:pPr algn="ctr"/>
            <a:r>
              <a:rPr lang="en-US" b="1" u="sng" dirty="0"/>
              <a:t>Appeal 5</a:t>
            </a:r>
          </a:p>
        </p:txBody>
      </p:sp>
      <p:pic>
        <p:nvPicPr>
          <p:cNvPr id="10242" name="Picture 2" descr="http://3.bp.blogspot.com/-O6wfF1uekmk/Tp45H00HyfI/AAAAAAAAAAU/aXmrOBjRMeU/s320/cheeri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524000"/>
            <a:ext cx="5410200" cy="4836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0197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728" y="284018"/>
            <a:ext cx="7024744" cy="1143000"/>
          </a:xfrm>
        </p:spPr>
        <p:txBody>
          <a:bodyPr/>
          <a:lstStyle/>
          <a:p>
            <a:pPr algn="ctr"/>
            <a:r>
              <a:rPr lang="en-US" b="1" u="sng" dirty="0" smtClean="0"/>
              <a:t>Appeal 6</a:t>
            </a:r>
            <a:endParaRPr lang="en-US" b="1" u="sng" dirty="0"/>
          </a:p>
        </p:txBody>
      </p:sp>
      <p:sp>
        <p:nvSpPr>
          <p:cNvPr id="3" name="Content Placeholder 2"/>
          <p:cNvSpPr>
            <a:spLocks noGrp="1"/>
          </p:cNvSpPr>
          <p:nvPr>
            <p:ph idx="1"/>
          </p:nvPr>
        </p:nvSpPr>
        <p:spPr/>
        <p:txBody>
          <a:bodyPr/>
          <a:lstStyle/>
          <a:p>
            <a:endParaRPr lang="en-US" dirty="0"/>
          </a:p>
        </p:txBody>
      </p:sp>
      <p:pic>
        <p:nvPicPr>
          <p:cNvPr id="1026" name="Picture 2" descr="http://www.bambootrading.com/1700-1/1700-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47800"/>
            <a:ext cx="73914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15941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04800"/>
            <a:ext cx="7024744" cy="1143000"/>
          </a:xfrm>
        </p:spPr>
        <p:txBody>
          <a:bodyPr>
            <a:normAutofit/>
          </a:bodyPr>
          <a:lstStyle/>
          <a:p>
            <a:pPr algn="ctr"/>
            <a:r>
              <a:rPr lang="en-US" sz="5400" b="1" u="sng" dirty="0" smtClean="0">
                <a:effectLst>
                  <a:outerShdw blurRad="38100" dist="38100" dir="2700000" algn="tl">
                    <a:srgbClr val="000000">
                      <a:alpha val="43137"/>
                    </a:srgbClr>
                  </a:outerShdw>
                </a:effectLst>
              </a:rPr>
              <a:t>On Your Own…</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752600"/>
            <a:ext cx="8229600" cy="3508977"/>
          </a:xfrm>
        </p:spPr>
        <p:txBody>
          <a:bodyPr>
            <a:normAutofit/>
          </a:bodyPr>
          <a:lstStyle/>
          <a:p>
            <a:r>
              <a:rPr lang="en-US" sz="3000" b="1" dirty="0" smtClean="0"/>
              <a:t>Since you should have an idea of what you are arguing complete </a:t>
            </a:r>
            <a:r>
              <a:rPr lang="en-US" sz="3000" b="1" dirty="0" smtClean="0"/>
              <a:t>steps 4 &amp; 5 on </a:t>
            </a:r>
            <a:r>
              <a:rPr lang="en-US" sz="3000" b="1" dirty="0" smtClean="0"/>
              <a:t>page </a:t>
            </a:r>
            <a:r>
              <a:rPr lang="en-US" sz="3000" b="1" dirty="0" smtClean="0"/>
              <a:t>142 of Springboard </a:t>
            </a:r>
            <a:r>
              <a:rPr lang="en-US" sz="3000" b="1" dirty="0" smtClean="0"/>
              <a:t>to get a better understanding of your audience</a:t>
            </a:r>
            <a:r>
              <a:rPr lang="en-US" sz="3000" b="1" dirty="0" smtClean="0"/>
              <a:t>.</a:t>
            </a:r>
            <a:br>
              <a:rPr lang="en-US" sz="3000" b="1" dirty="0" smtClean="0"/>
            </a:br>
            <a:endParaRPr lang="en-US" sz="3000" b="1" dirty="0" smtClean="0"/>
          </a:p>
          <a:p>
            <a:r>
              <a:rPr lang="en-US" sz="3000" b="1" dirty="0" smtClean="0"/>
              <a:t>See me after for following work.</a:t>
            </a:r>
            <a:endParaRPr lang="en-US" sz="3000" b="1" dirty="0"/>
          </a:p>
        </p:txBody>
      </p:sp>
    </p:spTree>
    <p:extLst>
      <p:ext uri="{BB962C8B-B14F-4D97-AF65-F5344CB8AC3E}">
        <p14:creationId xmlns:p14="http://schemas.microsoft.com/office/powerpoint/2010/main" val="3585267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b="1" dirty="0" smtClean="0"/>
              <a:t>Analyzing Audience, and Ethos and Pathos</a:t>
            </a:r>
            <a:endParaRPr lang="en-US" b="1" dirty="0"/>
          </a:p>
        </p:txBody>
      </p:sp>
      <p:sp>
        <p:nvSpPr>
          <p:cNvPr id="3" name="Subtitle 2"/>
          <p:cNvSpPr>
            <a:spLocks noGrp="1"/>
          </p:cNvSpPr>
          <p:nvPr>
            <p:ph type="subTitle" idx="1"/>
          </p:nvPr>
        </p:nvSpPr>
        <p:spPr/>
        <p:txBody>
          <a:bodyPr/>
          <a:lstStyle/>
          <a:p>
            <a:pPr algn="ctr"/>
            <a:r>
              <a:rPr lang="en-US" dirty="0" smtClean="0"/>
              <a:t>7</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1704699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normAutofit/>
          </a:bodyPr>
          <a:lstStyle/>
          <a:p>
            <a:pPr algn="ctr"/>
            <a:r>
              <a:rPr lang="en-US" b="1" u="sng" dirty="0" smtClean="0">
                <a:effectLst>
                  <a:outerShdw blurRad="38100" dist="38100" dir="2700000" algn="tl">
                    <a:srgbClr val="000000">
                      <a:alpha val="43137"/>
                    </a:srgbClr>
                  </a:outerShdw>
                </a:effectLst>
              </a:rPr>
              <a:t>Identify Your Audience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47162"/>
            <a:ext cx="4876800" cy="4601238"/>
          </a:xfrm>
        </p:spPr>
        <p:txBody>
          <a:bodyPr>
            <a:normAutofit/>
          </a:bodyPr>
          <a:lstStyle/>
          <a:p>
            <a:r>
              <a:rPr lang="en-US" sz="3500" b="1" u="sng" dirty="0" smtClean="0">
                <a:solidFill>
                  <a:schemeClr val="accent3">
                    <a:lumMod val="75000"/>
                  </a:schemeClr>
                </a:solidFill>
              </a:rPr>
              <a:t>Who </a:t>
            </a:r>
            <a:r>
              <a:rPr lang="en-US" sz="3500" b="1" u="sng" dirty="0">
                <a:solidFill>
                  <a:schemeClr val="accent3">
                    <a:lumMod val="75000"/>
                  </a:schemeClr>
                </a:solidFill>
              </a:rPr>
              <a:t>would support the other </a:t>
            </a:r>
            <a:r>
              <a:rPr lang="en-US" sz="3500" b="1" u="sng" dirty="0" smtClean="0">
                <a:solidFill>
                  <a:schemeClr val="accent3">
                    <a:lumMod val="75000"/>
                  </a:schemeClr>
                </a:solidFill>
              </a:rPr>
              <a:t>side</a:t>
            </a:r>
            <a:r>
              <a:rPr lang="en-US" sz="3500" b="1" dirty="0" smtClean="0"/>
              <a:t> of your argument? </a:t>
            </a:r>
            <a:br>
              <a:rPr lang="en-US" sz="3500" b="1" dirty="0" smtClean="0"/>
            </a:br>
            <a:endParaRPr lang="en-US" sz="3500" b="1" dirty="0" smtClean="0"/>
          </a:p>
          <a:p>
            <a:r>
              <a:rPr lang="en-US" sz="3500" b="1" u="sng" dirty="0" smtClean="0">
                <a:solidFill>
                  <a:schemeClr val="accent3">
                    <a:lumMod val="75000"/>
                  </a:schemeClr>
                </a:solidFill>
              </a:rPr>
              <a:t>What does the audience value </a:t>
            </a:r>
            <a:r>
              <a:rPr lang="en-US" sz="3500" b="1" dirty="0" smtClean="0"/>
              <a:t>related to this topic?</a:t>
            </a:r>
          </a:p>
          <a:p>
            <a:endParaRPr lang="en-US" sz="3500" b="1" dirty="0"/>
          </a:p>
        </p:txBody>
      </p:sp>
      <p:pic>
        <p:nvPicPr>
          <p:cNvPr id="2050" name="Picture 2" descr="C:\Users\lgoodine\AppData\Local\Microsoft\Windows\Temporary Internet Files\Content.IE5\9ESAO2XW\justice-scale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267201"/>
            <a:ext cx="1905000" cy="20891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ophialearning.s3.amazonaws.com/packet_logos/2980/large/audience_clipart.jpg?13075915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752600"/>
            <a:ext cx="3048000" cy="251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7706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Autofit/>
          </a:bodyPr>
          <a:lstStyle/>
          <a:p>
            <a:pPr algn="ctr"/>
            <a:r>
              <a:rPr lang="en-US" b="1" u="sng" dirty="0" smtClean="0">
                <a:effectLst>
                  <a:outerShdw blurRad="38100" dist="38100" dir="2700000" algn="tl">
                    <a:srgbClr val="000000">
                      <a:alpha val="43137"/>
                    </a:srgbClr>
                  </a:outerShdw>
                </a:effectLst>
              </a:rPr>
              <a:t>What Information Should I Include?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977423"/>
            <a:ext cx="6172200" cy="3508977"/>
          </a:xfrm>
        </p:spPr>
        <p:txBody>
          <a:bodyPr>
            <a:normAutofit/>
          </a:bodyPr>
          <a:lstStyle/>
          <a:p>
            <a:r>
              <a:rPr lang="en-US" sz="3500" b="1" u="sng" dirty="0" smtClean="0">
                <a:solidFill>
                  <a:schemeClr val="accent3">
                    <a:lumMod val="75000"/>
                  </a:schemeClr>
                </a:solidFill>
              </a:rPr>
              <a:t>What prior knowledge</a:t>
            </a:r>
            <a:r>
              <a:rPr lang="en-US" sz="3500" b="1" dirty="0" smtClean="0"/>
              <a:t> does the audience have?</a:t>
            </a:r>
            <a:br>
              <a:rPr lang="en-US" sz="3500" b="1" dirty="0" smtClean="0"/>
            </a:br>
            <a:r>
              <a:rPr lang="en-US" sz="3000" b="1" i="1" dirty="0" smtClean="0"/>
              <a:t> (personal </a:t>
            </a:r>
            <a:r>
              <a:rPr lang="en-US" sz="3000" b="1" i="1" dirty="0"/>
              <a:t>experience, </a:t>
            </a:r>
            <a:r>
              <a:rPr lang="en-US" sz="3000" b="1" i="1" dirty="0" smtClean="0"/>
              <a:t>research, etc.)</a:t>
            </a:r>
            <a:endParaRPr lang="en-US" sz="3000" b="1" i="1" dirty="0"/>
          </a:p>
          <a:p>
            <a:endParaRPr lang="en-US" sz="3500" b="1" dirty="0"/>
          </a:p>
        </p:txBody>
      </p:sp>
      <p:pic>
        <p:nvPicPr>
          <p:cNvPr id="2050" name="Picture 2" descr="http://comps.canstockphoto.com/can-stock-photo_csp13854406.jpg"/>
          <p:cNvPicPr>
            <a:picLocks noChangeAspect="1" noChangeArrowheads="1"/>
          </p:cNvPicPr>
          <p:nvPr/>
        </p:nvPicPr>
        <p:blipFill rotWithShape="1">
          <a:blip r:embed="rId2">
            <a:extLst>
              <a:ext uri="{28A0092B-C50C-407E-A947-70E740481C1C}">
                <a14:useLocalDpi xmlns:a14="http://schemas.microsoft.com/office/drawing/2010/main" val="0"/>
              </a:ext>
            </a:extLst>
          </a:blip>
          <a:srcRect b="3907"/>
          <a:stretch/>
        </p:blipFill>
        <p:spPr bwMode="auto">
          <a:xfrm>
            <a:off x="5420390" y="3124200"/>
            <a:ext cx="2809209" cy="300643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s.clipartpanda.com/knowledge-clipart-u1245518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4038599"/>
            <a:ext cx="2514600" cy="2411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0258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noAutofit/>
          </a:bodyPr>
          <a:lstStyle/>
          <a:p>
            <a:pPr algn="ctr"/>
            <a:r>
              <a:rPr lang="en-US" b="1" u="sng" dirty="0" smtClean="0">
                <a:effectLst>
                  <a:outerShdw blurRad="38100" dist="38100" dir="2700000" algn="tl">
                    <a:srgbClr val="000000">
                      <a:alpha val="43137"/>
                    </a:srgbClr>
                  </a:outerShdw>
                </a:effectLst>
              </a:rPr>
              <a:t>What Arguments Might My Audience Have?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905000"/>
            <a:ext cx="8229600" cy="3508977"/>
          </a:xfrm>
        </p:spPr>
        <p:txBody>
          <a:bodyPr>
            <a:normAutofit/>
          </a:bodyPr>
          <a:lstStyle/>
          <a:p>
            <a:r>
              <a:rPr lang="en-US" sz="3000" b="1" u="sng" dirty="0">
                <a:solidFill>
                  <a:schemeClr val="accent3">
                    <a:lumMod val="75000"/>
                  </a:schemeClr>
                </a:solidFill>
              </a:rPr>
              <a:t>How might the audience disagree</a:t>
            </a:r>
            <a:r>
              <a:rPr lang="en-US" sz="3000" b="1" dirty="0">
                <a:solidFill>
                  <a:schemeClr val="accent3">
                    <a:lumMod val="75000"/>
                  </a:schemeClr>
                </a:solidFill>
              </a:rPr>
              <a:t> </a:t>
            </a:r>
            <a:r>
              <a:rPr lang="en-US" sz="3000" b="1" dirty="0"/>
              <a:t>with me? </a:t>
            </a:r>
            <a:r>
              <a:rPr lang="en-US" sz="3000" b="1" dirty="0" smtClean="0"/>
              <a:t/>
            </a:r>
            <a:br>
              <a:rPr lang="en-US" sz="3000" b="1" dirty="0" smtClean="0"/>
            </a:br>
            <a:endParaRPr lang="en-US" sz="3000" b="1" dirty="0" smtClean="0"/>
          </a:p>
          <a:p>
            <a:r>
              <a:rPr lang="en-US" sz="3000" b="1" dirty="0" smtClean="0"/>
              <a:t>What </a:t>
            </a:r>
            <a:r>
              <a:rPr lang="en-US" sz="3000" b="1" dirty="0"/>
              <a:t>objections will the audience want me to address or answer?</a:t>
            </a:r>
          </a:p>
          <a:p>
            <a:endParaRPr lang="en-US" sz="3000" b="1" dirty="0"/>
          </a:p>
        </p:txBody>
      </p:sp>
      <p:pic>
        <p:nvPicPr>
          <p:cNvPr id="3077" name="Picture 5" descr="C:\Users\lgoodine\AppData\Local\Microsoft\Windows\Temporary Internet Files\Content.IE5\9D3CK5XL\agree_disagre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114800"/>
            <a:ext cx="2279534" cy="231817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sr.photos3.fotosearch.com/bthumb/CSP/CSP596/k59627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00" y="4464259"/>
            <a:ext cx="1854200" cy="1854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686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153400" cy="1143000"/>
          </a:xfrm>
        </p:spPr>
        <p:txBody>
          <a:bodyPr>
            <a:noAutofit/>
          </a:bodyPr>
          <a:lstStyle/>
          <a:p>
            <a:pPr algn="ctr"/>
            <a:r>
              <a:rPr lang="en-US" b="1" u="sng" dirty="0" smtClean="0">
                <a:effectLst>
                  <a:outerShdw blurRad="38100" dist="38100" dir="2700000" algn="tl">
                    <a:srgbClr val="000000">
                      <a:alpha val="43137"/>
                    </a:srgbClr>
                  </a:outerShdw>
                </a:effectLst>
              </a:rPr>
              <a:t>What Type of Language Should I Use?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901223"/>
            <a:ext cx="8305800" cy="3508977"/>
          </a:xfrm>
        </p:spPr>
        <p:txBody>
          <a:bodyPr>
            <a:normAutofit/>
          </a:bodyPr>
          <a:lstStyle/>
          <a:p>
            <a:r>
              <a:rPr lang="en-US" sz="3000" b="1" dirty="0" smtClean="0"/>
              <a:t>Should I use </a:t>
            </a:r>
            <a:r>
              <a:rPr lang="en-US" sz="3000" b="1" u="sng" dirty="0" smtClean="0">
                <a:solidFill>
                  <a:schemeClr val="accent3">
                    <a:lumMod val="75000"/>
                  </a:schemeClr>
                </a:solidFill>
              </a:rPr>
              <a:t>domain specific</a:t>
            </a:r>
            <a:r>
              <a:rPr lang="en-US" sz="3000" b="1" dirty="0" smtClean="0"/>
              <a:t> language?</a:t>
            </a:r>
            <a:br>
              <a:rPr lang="en-US" sz="3000" b="1" dirty="0" smtClean="0"/>
            </a:br>
            <a:endParaRPr lang="en-US" sz="3000" b="1" dirty="0" smtClean="0"/>
          </a:p>
          <a:p>
            <a:r>
              <a:rPr lang="en-US" sz="3000" b="1" dirty="0"/>
              <a:t>How will I use </a:t>
            </a:r>
            <a:r>
              <a:rPr lang="en-US" sz="3000" b="1" dirty="0" smtClean="0"/>
              <a:t>language </a:t>
            </a:r>
            <a:r>
              <a:rPr lang="en-US" sz="3000" b="1" dirty="0"/>
              <a:t>to show I am worth listening to on this subject?</a:t>
            </a:r>
          </a:p>
          <a:p>
            <a:endParaRPr lang="en-US" sz="3000" b="1" dirty="0" smtClean="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2512" y="4267200"/>
            <a:ext cx="3578088"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descr="http://images.clipartpanda.com/language-clipart-jixpEB6i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947160"/>
            <a:ext cx="3429000" cy="2529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7273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77200" cy="1143000"/>
          </a:xfrm>
        </p:spPr>
        <p:txBody>
          <a:bodyPr>
            <a:normAutofit/>
          </a:bodyPr>
          <a:lstStyle/>
          <a:p>
            <a:pPr algn="ctr"/>
            <a:r>
              <a:rPr lang="en-US" b="1" u="sng" dirty="0" smtClean="0">
                <a:effectLst>
                  <a:outerShdw blurRad="38100" dist="38100" dir="2700000" algn="tl">
                    <a:srgbClr val="000000">
                      <a:alpha val="43137"/>
                    </a:srgbClr>
                  </a:outerShdw>
                </a:effectLst>
              </a:rPr>
              <a:t>What Approaches Should I Use?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524000"/>
            <a:ext cx="8229600" cy="3508977"/>
          </a:xfrm>
        </p:spPr>
        <p:txBody>
          <a:bodyPr>
            <a:normAutofit/>
          </a:bodyPr>
          <a:lstStyle/>
          <a:p>
            <a:r>
              <a:rPr lang="en-US" sz="3000" b="1" u="sng" dirty="0">
                <a:solidFill>
                  <a:schemeClr val="accent3">
                    <a:lumMod val="75000"/>
                  </a:schemeClr>
                </a:solidFill>
              </a:rPr>
              <a:t>How can I best use logos</a:t>
            </a:r>
            <a:r>
              <a:rPr lang="en-US" sz="3000" b="1" dirty="0">
                <a:solidFill>
                  <a:schemeClr val="accent3">
                    <a:lumMod val="75000"/>
                  </a:schemeClr>
                </a:solidFill>
              </a:rPr>
              <a:t> </a:t>
            </a:r>
            <a:r>
              <a:rPr lang="en-US" sz="3000" b="1" dirty="0"/>
              <a:t>to appeal to and convince this audience</a:t>
            </a:r>
            <a:r>
              <a:rPr lang="en-US" sz="3000" b="1" dirty="0" smtClean="0"/>
              <a:t>?</a:t>
            </a:r>
            <a:br>
              <a:rPr lang="en-US" sz="3000" b="1" dirty="0" smtClean="0"/>
            </a:br>
            <a:endParaRPr lang="en-US" sz="3000" b="1" dirty="0"/>
          </a:p>
          <a:p>
            <a:r>
              <a:rPr lang="en-US" sz="3000" b="1" dirty="0" smtClean="0"/>
              <a:t>Can I effectively use other appeals?</a:t>
            </a:r>
            <a:endParaRPr lang="en-US" sz="3000" b="1" dirty="0"/>
          </a:p>
        </p:txBody>
      </p:sp>
      <p:pic>
        <p:nvPicPr>
          <p:cNvPr id="5122" name="Picture 2" descr="http://www.acclaimimages.com/_gallery/_images_n300/logi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581400"/>
            <a:ext cx="2857500" cy="282892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tlc.fcps.net/media/199625/mr.chi%20clipart_155x1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3733800"/>
            <a:ext cx="25146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093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1143000"/>
          </a:xfrm>
        </p:spPr>
        <p:txBody>
          <a:bodyPr/>
          <a:lstStyle/>
          <a:p>
            <a:pPr algn="ctr"/>
            <a:r>
              <a:rPr lang="en-US" sz="5400" b="1" u="sng" dirty="0" smtClean="0">
                <a:effectLst>
                  <a:outerShdw blurRad="38100" dist="38100" dir="2700000" algn="tl">
                    <a:srgbClr val="000000">
                      <a:alpha val="43137"/>
                    </a:srgbClr>
                  </a:outerShdw>
                </a:effectLst>
              </a:rPr>
              <a:t>Ethos</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828800"/>
            <a:ext cx="8229600" cy="1905000"/>
          </a:xfrm>
        </p:spPr>
        <p:txBody>
          <a:bodyPr>
            <a:normAutofit/>
          </a:bodyPr>
          <a:lstStyle/>
          <a:p>
            <a:r>
              <a:rPr lang="en-US" sz="3000" b="1" u="sng" dirty="0" smtClean="0">
                <a:solidFill>
                  <a:schemeClr val="accent3">
                    <a:lumMod val="75000"/>
                  </a:schemeClr>
                </a:solidFill>
              </a:rPr>
              <a:t>A.K.A. Ethical appeals</a:t>
            </a:r>
            <a:br>
              <a:rPr lang="en-US" sz="3000" b="1" u="sng" dirty="0" smtClean="0">
                <a:solidFill>
                  <a:schemeClr val="accent3">
                    <a:lumMod val="75000"/>
                  </a:schemeClr>
                </a:solidFill>
              </a:rPr>
            </a:br>
            <a:endParaRPr lang="en-US" sz="3000" b="1" u="sng" dirty="0" smtClean="0">
              <a:solidFill>
                <a:schemeClr val="accent3">
                  <a:lumMod val="75000"/>
                </a:schemeClr>
              </a:solidFill>
            </a:endParaRPr>
          </a:p>
          <a:p>
            <a:r>
              <a:rPr lang="en-US" sz="3000" b="1" dirty="0"/>
              <a:t>A</a:t>
            </a:r>
            <a:r>
              <a:rPr lang="en-US" sz="3000" b="1" dirty="0" smtClean="0"/>
              <a:t>n </a:t>
            </a:r>
            <a:r>
              <a:rPr lang="en-US" sz="3000" b="1" dirty="0"/>
              <a:t>appeal </a:t>
            </a:r>
            <a:r>
              <a:rPr lang="en-US" sz="3000" b="1" u="sng" dirty="0">
                <a:solidFill>
                  <a:schemeClr val="accent3">
                    <a:lumMod val="75000"/>
                  </a:schemeClr>
                </a:solidFill>
              </a:rPr>
              <a:t>based on trust or </a:t>
            </a:r>
            <a:r>
              <a:rPr lang="en-US" sz="3000" b="1" u="sng" dirty="0" smtClean="0">
                <a:solidFill>
                  <a:schemeClr val="accent3">
                    <a:lumMod val="75000"/>
                  </a:schemeClr>
                </a:solidFill>
              </a:rPr>
              <a:t>character</a:t>
            </a:r>
          </a:p>
        </p:txBody>
      </p:sp>
      <p:pic>
        <p:nvPicPr>
          <p:cNvPr id="6146" name="Picture 2" descr="http://images.clipartpanda.com/trust-clipart-2013_vbs_Dare_to_Trus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9400" y="3429000"/>
            <a:ext cx="3962400" cy="284054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images.clipartof.com/small/1238159-Clipart-Of-Children-Doing-A-Leadership-And-Trust-Exercise-With-A-Rope-Royalty-Free-Vector-Illustration.jpg"/>
          <p:cNvPicPr>
            <a:picLocks noChangeAspect="1" noChangeArrowheads="1"/>
          </p:cNvPicPr>
          <p:nvPr/>
        </p:nvPicPr>
        <p:blipFill rotWithShape="1">
          <a:blip r:embed="rId3">
            <a:extLst>
              <a:ext uri="{28A0092B-C50C-407E-A947-70E740481C1C}">
                <a14:useLocalDpi xmlns:a14="http://schemas.microsoft.com/office/drawing/2010/main" val="0"/>
              </a:ext>
            </a:extLst>
          </a:blip>
          <a:srcRect t="12277" b="15553"/>
          <a:stretch/>
        </p:blipFill>
        <p:spPr bwMode="auto">
          <a:xfrm>
            <a:off x="6172200" y="1219200"/>
            <a:ext cx="1961161" cy="1478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0666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img2.timeinc.net/people/i/2011/database/110321/charlie-sheen-300.jpg"/>
          <p:cNvPicPr>
            <a:picLocks noChangeAspect="1" noChangeArrowheads="1"/>
          </p:cNvPicPr>
          <p:nvPr/>
        </p:nvPicPr>
        <p:blipFill rotWithShape="1">
          <a:blip r:embed="rId2">
            <a:extLst>
              <a:ext uri="{28A0092B-C50C-407E-A947-70E740481C1C}">
                <a14:useLocalDpi xmlns:a14="http://schemas.microsoft.com/office/drawing/2010/main" val="0"/>
              </a:ext>
            </a:extLst>
          </a:blip>
          <a:srcRect t="5200" b="26800"/>
          <a:stretch/>
        </p:blipFill>
        <p:spPr bwMode="auto">
          <a:xfrm>
            <a:off x="6705600" y="4800600"/>
            <a:ext cx="1905000" cy="166592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066800" y="228600"/>
            <a:ext cx="7024744" cy="1143000"/>
          </a:xfrm>
        </p:spPr>
        <p:txBody>
          <a:bodyPr/>
          <a:lstStyle/>
          <a:p>
            <a:pPr algn="ctr"/>
            <a:r>
              <a:rPr lang="en-US" sz="5400" b="1" u="sng" dirty="0" smtClean="0">
                <a:effectLst>
                  <a:outerShdw blurRad="38100" dist="38100" dir="2700000" algn="tl">
                    <a:srgbClr val="000000">
                      <a:alpha val="43137"/>
                    </a:srgbClr>
                  </a:outerShdw>
                </a:effectLst>
              </a:rPr>
              <a:t>Ethos</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524000"/>
            <a:ext cx="8229600" cy="4800600"/>
          </a:xfrm>
        </p:spPr>
        <p:txBody>
          <a:bodyPr>
            <a:normAutofit/>
          </a:bodyPr>
          <a:lstStyle/>
          <a:p>
            <a:r>
              <a:rPr lang="en-US" sz="3000" b="1" dirty="0" smtClean="0"/>
              <a:t>Makes </a:t>
            </a:r>
            <a:r>
              <a:rPr lang="en-US" sz="3000" b="1" dirty="0"/>
              <a:t>the audience believe that you are </a:t>
            </a:r>
            <a:r>
              <a:rPr lang="en-US" sz="3000" b="1" u="sng" dirty="0">
                <a:solidFill>
                  <a:schemeClr val="accent3">
                    <a:lumMod val="75000"/>
                  </a:schemeClr>
                </a:solidFill>
              </a:rPr>
              <a:t>knowledgeable and </a:t>
            </a:r>
            <a:r>
              <a:rPr lang="en-US" sz="3000" b="1" u="sng" dirty="0" smtClean="0">
                <a:solidFill>
                  <a:schemeClr val="accent3">
                    <a:lumMod val="75000"/>
                  </a:schemeClr>
                </a:solidFill>
              </a:rPr>
              <a:t>trustworthy</a:t>
            </a:r>
          </a:p>
          <a:p>
            <a:pPr marL="68580" indent="0">
              <a:buNone/>
            </a:pPr>
            <a:endParaRPr lang="en-US" sz="3000" b="1" u="sng" dirty="0" smtClean="0">
              <a:solidFill>
                <a:schemeClr val="accent3">
                  <a:lumMod val="75000"/>
                </a:schemeClr>
              </a:solidFill>
            </a:endParaRPr>
          </a:p>
          <a:p>
            <a:r>
              <a:rPr lang="en-US" sz="3000" b="1" dirty="0" smtClean="0"/>
              <a:t>Shows </a:t>
            </a:r>
            <a:r>
              <a:rPr lang="en-US" sz="3000" b="1" dirty="0"/>
              <a:t>you have researched your topic by supporting reasons with appropriate, logical evidence and reasoning</a:t>
            </a:r>
          </a:p>
        </p:txBody>
      </p:sp>
      <p:pic>
        <p:nvPicPr>
          <p:cNvPr id="7170" name="Picture 2" descr="http://www.hellomagazin.rs/wp-content/uploads/2011/09/opra-vinfri-e1315068022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4657724"/>
            <a:ext cx="2381250" cy="18192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667000" y="5105401"/>
            <a:ext cx="3886200" cy="1015663"/>
          </a:xfrm>
          <a:prstGeom prst="rect">
            <a:avLst/>
          </a:prstGeom>
          <a:solidFill>
            <a:schemeClr val="accent6">
              <a:lumMod val="40000"/>
              <a:lumOff val="60000"/>
            </a:schemeClr>
          </a:solidFill>
          <a:ln w="38100">
            <a:solidFill>
              <a:schemeClr val="accent6">
                <a:lumMod val="75000"/>
              </a:schemeClr>
            </a:solidFill>
          </a:ln>
        </p:spPr>
        <p:txBody>
          <a:bodyPr wrap="square" rtlCol="0">
            <a:spAutoFit/>
          </a:bodyPr>
          <a:lstStyle/>
          <a:p>
            <a:pPr algn="ctr"/>
            <a:r>
              <a:rPr lang="en-US" sz="2000" b="1" dirty="0" smtClean="0"/>
              <a:t>Who Are you more likely to believe? Oprah or Charlie Sheen?</a:t>
            </a:r>
            <a:endParaRPr lang="en-US" sz="2000" b="1" dirty="0"/>
          </a:p>
        </p:txBody>
      </p:sp>
    </p:spTree>
    <p:extLst>
      <p:ext uri="{BB962C8B-B14F-4D97-AF65-F5344CB8AC3E}">
        <p14:creationId xmlns:p14="http://schemas.microsoft.com/office/powerpoint/2010/main" val="1603704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10">
      <a:dk1>
        <a:sysClr val="windowText" lastClr="000000"/>
      </a:dk1>
      <a:lt1>
        <a:sysClr val="window" lastClr="FFFFFF"/>
      </a:lt1>
      <a:dk2>
        <a:srgbClr val="C00000"/>
      </a:dk2>
      <a:lt2>
        <a:srgbClr val="C6E7FC"/>
      </a:lt2>
      <a:accent1>
        <a:srgbClr val="381750"/>
      </a:accent1>
      <a:accent2>
        <a:srgbClr val="C00000"/>
      </a:accent2>
      <a:accent3>
        <a:srgbClr val="5BD078"/>
      </a:accent3>
      <a:accent4>
        <a:srgbClr val="A5D028"/>
      </a:accent4>
      <a:accent5>
        <a:srgbClr val="217435"/>
      </a:accent5>
      <a:accent6>
        <a:srgbClr val="00B050"/>
      </a:accent6>
      <a:hlink>
        <a:srgbClr val="0080FF"/>
      </a:hlink>
      <a:folHlink>
        <a:srgbClr val="FFC000"/>
      </a:folHlink>
    </a:clrScheme>
    <a:fontScheme name="Custom 1">
      <a:majorFont>
        <a:latin typeface="Century Gothic"/>
        <a:ea typeface=""/>
        <a:cs typeface=""/>
      </a:majorFont>
      <a:minorFont>
        <a:latin typeface="Century Gothic"/>
        <a:ea typeface=""/>
        <a:cs typeface=""/>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232</TotalTime>
  <Words>339</Words>
  <Application>Microsoft Office PowerPoint</Application>
  <PresentationFormat>On-screen Show (4:3)</PresentationFormat>
  <Paragraphs>50</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Austin</vt:lpstr>
      <vt:lpstr>DO NOW!</vt:lpstr>
      <vt:lpstr>Analyzing Audience, and Ethos and Pathos</vt:lpstr>
      <vt:lpstr>Identify Your Audience</vt:lpstr>
      <vt:lpstr>What Information Should I Include?</vt:lpstr>
      <vt:lpstr>What Arguments Might My Audience Have?</vt:lpstr>
      <vt:lpstr>What Type of Language Should I Use?</vt:lpstr>
      <vt:lpstr>What Approaches Should I Use?</vt:lpstr>
      <vt:lpstr>Ethos</vt:lpstr>
      <vt:lpstr>Ethos</vt:lpstr>
      <vt:lpstr>Pathos</vt:lpstr>
      <vt:lpstr>Pathos</vt:lpstr>
      <vt:lpstr>Together…</vt:lpstr>
      <vt:lpstr>Appeal 1</vt:lpstr>
      <vt:lpstr>Appeal 2</vt:lpstr>
      <vt:lpstr>Appeal 3</vt:lpstr>
      <vt:lpstr>Appeal 4</vt:lpstr>
      <vt:lpstr>Appeal 5</vt:lpstr>
      <vt:lpstr>Appeal 6</vt:lpstr>
      <vt:lpstr>On Your Own…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Analyzing Audience, and Ethos and Pathos</dc:title>
  <dc:creator>Goodine, Lindsey</dc:creator>
  <cp:lastModifiedBy>Shettle, Meghan</cp:lastModifiedBy>
  <cp:revision>16</cp:revision>
  <dcterms:created xsi:type="dcterms:W3CDTF">2015-01-18T19:26:50Z</dcterms:created>
  <dcterms:modified xsi:type="dcterms:W3CDTF">2015-01-22T14:07:29Z</dcterms:modified>
</cp:coreProperties>
</file>